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16"/>
  </p:notesMasterIdLst>
  <p:sldIdLst>
    <p:sldId id="288" r:id="rId2"/>
    <p:sldId id="290" r:id="rId3"/>
    <p:sldId id="287" r:id="rId4"/>
    <p:sldId id="289" r:id="rId5"/>
    <p:sldId id="292" r:id="rId6"/>
    <p:sldId id="293" r:id="rId7"/>
    <p:sldId id="298" r:id="rId8"/>
    <p:sldId id="278" r:id="rId9"/>
    <p:sldId id="300" r:id="rId10"/>
    <p:sldId id="296" r:id="rId11"/>
    <p:sldId id="295" r:id="rId12"/>
    <p:sldId id="294" r:id="rId13"/>
    <p:sldId id="299" r:id="rId14"/>
    <p:sldId id="291" r:id="rId1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57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5AC943-A9F1-4B39-98AF-796B1BCE6110}">
  <a:tblStyle styleId="{285AC943-A9F1-4B39-98AF-796B1BCE6110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6614"/>
    <p:restoredTop sz="91509"/>
  </p:normalViewPr>
  <p:slideViewPr>
    <p:cSldViewPr snapToGrid="0" snapToObjects="1">
      <p:cViewPr>
        <p:scale>
          <a:sx n="106" d="100"/>
          <a:sy n="106" d="100"/>
        </p:scale>
        <p:origin x="3432" y="10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38163C-88FB-1D4F-BC23-1BC69287F24D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0"/>
      <dgm:spPr/>
    </dgm:pt>
    <dgm:pt modelId="{F4C040D6-96DA-0B43-8677-71A338B50D03}" type="pres">
      <dgm:prSet presAssocID="{0938163C-88FB-1D4F-BC23-1BC69287F24D}" presName="Name0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BC372F9A-E555-5D4E-86C5-6B865099E42A}" type="presOf" srcId="{0938163C-88FB-1D4F-BC23-1BC69287F24D}" destId="{F4C040D6-96DA-0B43-8677-71A338B50D03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5659B0-3B2F-E146-9B51-8A854F6CA160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A8999020-3F23-E744-BF60-CC81071AF9E6}">
      <dgm:prSet phldrT="[Text]" custT="1"/>
      <dgm:spPr/>
      <dgm:t>
        <a:bodyPr/>
        <a:lstStyle/>
        <a:p>
          <a:r>
            <a:rPr lang="en-US" sz="1600" dirty="0" smtClean="0"/>
            <a:t>Develop efficient algorithms utilizing machine learning for predictive analytics</a:t>
          </a:r>
          <a:endParaRPr lang="en-US" sz="1600" dirty="0"/>
        </a:p>
      </dgm:t>
    </dgm:pt>
    <dgm:pt modelId="{70A0D725-00D1-3D4F-B607-AF2728887522}" type="parTrans" cxnId="{EA100494-818F-4D4B-96DE-CB576EA422ED}">
      <dgm:prSet/>
      <dgm:spPr/>
      <dgm:t>
        <a:bodyPr/>
        <a:lstStyle/>
        <a:p>
          <a:endParaRPr lang="en-US"/>
        </a:p>
      </dgm:t>
    </dgm:pt>
    <dgm:pt modelId="{B46AE636-9093-F74A-A1A8-5F131C7FACD2}" type="sibTrans" cxnId="{EA100494-818F-4D4B-96DE-CB576EA422ED}">
      <dgm:prSet/>
      <dgm:spPr/>
      <dgm:t>
        <a:bodyPr/>
        <a:lstStyle/>
        <a:p>
          <a:endParaRPr lang="en-US"/>
        </a:p>
      </dgm:t>
    </dgm:pt>
    <dgm:pt modelId="{1510316A-3271-9E4E-AAEF-0F2CC4E741E6}">
      <dgm:prSet phldrT="[Text]" custT="1"/>
      <dgm:spPr/>
      <dgm:t>
        <a:bodyPr/>
        <a:lstStyle/>
        <a:p>
          <a:r>
            <a:rPr lang="en-US" sz="1600" dirty="0" smtClean="0"/>
            <a:t>Develop GE Current widgets, topology map widgets, service alerts</a:t>
          </a:r>
          <a:endParaRPr lang="en-US" sz="5400" dirty="0"/>
        </a:p>
      </dgm:t>
    </dgm:pt>
    <dgm:pt modelId="{0E2843DF-5BB7-004A-9DE2-D5C99FD81413}" type="parTrans" cxnId="{DD6AB587-59C2-714C-905A-A95416BEE835}">
      <dgm:prSet/>
      <dgm:spPr/>
      <dgm:t>
        <a:bodyPr/>
        <a:lstStyle/>
        <a:p>
          <a:endParaRPr lang="en-US"/>
        </a:p>
      </dgm:t>
    </dgm:pt>
    <dgm:pt modelId="{B41F9724-DD66-CB47-93E9-6DBA8A735FA2}" type="sibTrans" cxnId="{DD6AB587-59C2-714C-905A-A95416BEE835}">
      <dgm:prSet/>
      <dgm:spPr/>
      <dgm:t>
        <a:bodyPr/>
        <a:lstStyle/>
        <a:p>
          <a:endParaRPr lang="en-US"/>
        </a:p>
      </dgm:t>
    </dgm:pt>
    <dgm:pt modelId="{9EC9957A-11E9-ED4D-B8F9-F479CBA8EC83}">
      <dgm:prSet phldrT="[Text]" custT="1"/>
      <dgm:spPr/>
      <dgm:t>
        <a:bodyPr/>
        <a:lstStyle/>
        <a:p>
          <a:r>
            <a:rPr lang="en-US" sz="1600" dirty="0" smtClean="0"/>
            <a:t>Mobile phone real time alerts, car infotainment system widgets</a:t>
          </a:r>
          <a:endParaRPr lang="en-US" sz="1600" dirty="0"/>
        </a:p>
      </dgm:t>
    </dgm:pt>
    <dgm:pt modelId="{BF2E05A6-A0D3-534F-86C6-B0176C2280F0}" type="parTrans" cxnId="{D1D66321-1234-BC44-A440-6D663DB49ADA}">
      <dgm:prSet/>
      <dgm:spPr/>
      <dgm:t>
        <a:bodyPr/>
        <a:lstStyle/>
        <a:p>
          <a:endParaRPr lang="en-US"/>
        </a:p>
      </dgm:t>
    </dgm:pt>
    <dgm:pt modelId="{B131BD4A-980F-D245-91BE-CC890B2E7592}" type="sibTrans" cxnId="{D1D66321-1234-BC44-A440-6D663DB49ADA}">
      <dgm:prSet/>
      <dgm:spPr/>
      <dgm:t>
        <a:bodyPr/>
        <a:lstStyle/>
        <a:p>
          <a:endParaRPr lang="en-US"/>
        </a:p>
      </dgm:t>
    </dgm:pt>
    <dgm:pt modelId="{AA18CF71-D73C-864A-977B-A357B8D32A8F}" type="pres">
      <dgm:prSet presAssocID="{385659B0-3B2F-E146-9B51-8A854F6CA160}" presName="Name0" presStyleCnt="0">
        <dgm:presLayoutVars>
          <dgm:dir/>
          <dgm:resizeHandles val="exact"/>
        </dgm:presLayoutVars>
      </dgm:prSet>
      <dgm:spPr/>
    </dgm:pt>
    <dgm:pt modelId="{A0C57CED-EA3F-294E-A210-31AE91C8CE77}" type="pres">
      <dgm:prSet presAssocID="{A8999020-3F23-E744-BF60-CC81071AF9E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30F048-642C-B741-A142-56C0477A29A7}" type="pres">
      <dgm:prSet presAssocID="{B46AE636-9093-F74A-A1A8-5F131C7FACD2}" presName="sibTrans" presStyleLbl="sibTrans2D1" presStyleIdx="0" presStyleCnt="2"/>
      <dgm:spPr/>
      <dgm:t>
        <a:bodyPr/>
        <a:lstStyle/>
        <a:p>
          <a:endParaRPr lang="en-US"/>
        </a:p>
      </dgm:t>
    </dgm:pt>
    <dgm:pt modelId="{1BB3C1B6-2CD6-FF4D-A790-08968A58CE83}" type="pres">
      <dgm:prSet presAssocID="{B46AE636-9093-F74A-A1A8-5F131C7FACD2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D0A595B6-CE96-064C-B319-A730650C1AA6}" type="pres">
      <dgm:prSet presAssocID="{1510316A-3271-9E4E-AAEF-0F2CC4E741E6}" presName="node" presStyleLbl="node1" presStyleIdx="1" presStyleCnt="3" custLinFactNeighborY="8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3A9F58-F7C1-D046-A14D-01DB620DDB64}" type="pres">
      <dgm:prSet presAssocID="{B41F9724-DD66-CB47-93E9-6DBA8A735FA2}" presName="sibTrans" presStyleLbl="sibTrans2D1" presStyleIdx="1" presStyleCnt="2"/>
      <dgm:spPr/>
      <dgm:t>
        <a:bodyPr/>
        <a:lstStyle/>
        <a:p>
          <a:endParaRPr lang="en-US"/>
        </a:p>
      </dgm:t>
    </dgm:pt>
    <dgm:pt modelId="{15B22A7E-CE9F-F245-A4EE-AA497416779C}" type="pres">
      <dgm:prSet presAssocID="{B41F9724-DD66-CB47-93E9-6DBA8A735FA2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BAFFF344-AEFF-5340-AF69-AA1903CCC5DA}" type="pres">
      <dgm:prSet presAssocID="{9EC9957A-11E9-ED4D-B8F9-F479CBA8EC83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FBBD75E-88ED-444F-AE09-7CBE4B5A9747}" type="presOf" srcId="{B41F9724-DD66-CB47-93E9-6DBA8A735FA2}" destId="{15B22A7E-CE9F-F245-A4EE-AA497416779C}" srcOrd="1" destOrd="0" presId="urn:microsoft.com/office/officeart/2005/8/layout/process1"/>
    <dgm:cxn modelId="{D7626445-9A2C-9D4D-8898-5FC1D69CE408}" type="presOf" srcId="{1510316A-3271-9E4E-AAEF-0F2CC4E741E6}" destId="{D0A595B6-CE96-064C-B319-A730650C1AA6}" srcOrd="0" destOrd="0" presId="urn:microsoft.com/office/officeart/2005/8/layout/process1"/>
    <dgm:cxn modelId="{D1D66321-1234-BC44-A440-6D663DB49ADA}" srcId="{385659B0-3B2F-E146-9B51-8A854F6CA160}" destId="{9EC9957A-11E9-ED4D-B8F9-F479CBA8EC83}" srcOrd="2" destOrd="0" parTransId="{BF2E05A6-A0D3-534F-86C6-B0176C2280F0}" sibTransId="{B131BD4A-980F-D245-91BE-CC890B2E7592}"/>
    <dgm:cxn modelId="{EA100494-818F-4D4B-96DE-CB576EA422ED}" srcId="{385659B0-3B2F-E146-9B51-8A854F6CA160}" destId="{A8999020-3F23-E744-BF60-CC81071AF9E6}" srcOrd="0" destOrd="0" parTransId="{70A0D725-00D1-3D4F-B607-AF2728887522}" sibTransId="{B46AE636-9093-F74A-A1A8-5F131C7FACD2}"/>
    <dgm:cxn modelId="{B12C64F7-A3FB-764A-B272-188F88968F10}" type="presOf" srcId="{B46AE636-9093-F74A-A1A8-5F131C7FACD2}" destId="{BD30F048-642C-B741-A142-56C0477A29A7}" srcOrd="0" destOrd="0" presId="urn:microsoft.com/office/officeart/2005/8/layout/process1"/>
    <dgm:cxn modelId="{DA54937C-A73D-8B46-BB3E-E6AD6ECE1960}" type="presOf" srcId="{A8999020-3F23-E744-BF60-CC81071AF9E6}" destId="{A0C57CED-EA3F-294E-A210-31AE91C8CE77}" srcOrd="0" destOrd="0" presId="urn:microsoft.com/office/officeart/2005/8/layout/process1"/>
    <dgm:cxn modelId="{DD6AB587-59C2-714C-905A-A95416BEE835}" srcId="{385659B0-3B2F-E146-9B51-8A854F6CA160}" destId="{1510316A-3271-9E4E-AAEF-0F2CC4E741E6}" srcOrd="1" destOrd="0" parTransId="{0E2843DF-5BB7-004A-9DE2-D5C99FD81413}" sibTransId="{B41F9724-DD66-CB47-93E9-6DBA8A735FA2}"/>
    <dgm:cxn modelId="{C86E709F-C801-A34B-A51E-FACDF57A3916}" type="presOf" srcId="{B41F9724-DD66-CB47-93E9-6DBA8A735FA2}" destId="{073A9F58-F7C1-D046-A14D-01DB620DDB64}" srcOrd="0" destOrd="0" presId="urn:microsoft.com/office/officeart/2005/8/layout/process1"/>
    <dgm:cxn modelId="{F6380C20-017C-4F42-A04B-1631C4FF6A97}" type="presOf" srcId="{B46AE636-9093-F74A-A1A8-5F131C7FACD2}" destId="{1BB3C1B6-2CD6-FF4D-A790-08968A58CE83}" srcOrd="1" destOrd="0" presId="urn:microsoft.com/office/officeart/2005/8/layout/process1"/>
    <dgm:cxn modelId="{EE8CBF59-AE61-1446-96F8-7AD2AE2858A8}" type="presOf" srcId="{385659B0-3B2F-E146-9B51-8A854F6CA160}" destId="{AA18CF71-D73C-864A-977B-A357B8D32A8F}" srcOrd="0" destOrd="0" presId="urn:microsoft.com/office/officeart/2005/8/layout/process1"/>
    <dgm:cxn modelId="{5907CA8C-342D-9141-8BD1-C11610337BF1}" type="presOf" srcId="{9EC9957A-11E9-ED4D-B8F9-F479CBA8EC83}" destId="{BAFFF344-AEFF-5340-AF69-AA1903CCC5DA}" srcOrd="0" destOrd="0" presId="urn:microsoft.com/office/officeart/2005/8/layout/process1"/>
    <dgm:cxn modelId="{B503862C-6BAC-7F4F-A902-3C31B4EB47CE}" type="presParOf" srcId="{AA18CF71-D73C-864A-977B-A357B8D32A8F}" destId="{A0C57CED-EA3F-294E-A210-31AE91C8CE77}" srcOrd="0" destOrd="0" presId="urn:microsoft.com/office/officeart/2005/8/layout/process1"/>
    <dgm:cxn modelId="{E35A0B96-885A-FB4F-B5AB-FDE3EEEE15FF}" type="presParOf" srcId="{AA18CF71-D73C-864A-977B-A357B8D32A8F}" destId="{BD30F048-642C-B741-A142-56C0477A29A7}" srcOrd="1" destOrd="0" presId="urn:microsoft.com/office/officeart/2005/8/layout/process1"/>
    <dgm:cxn modelId="{086081CA-33A6-BD43-85F7-57CFB228538B}" type="presParOf" srcId="{BD30F048-642C-B741-A142-56C0477A29A7}" destId="{1BB3C1B6-2CD6-FF4D-A790-08968A58CE83}" srcOrd="0" destOrd="0" presId="urn:microsoft.com/office/officeart/2005/8/layout/process1"/>
    <dgm:cxn modelId="{3B865D2A-F7D6-6540-8E62-52BD22DF2EEA}" type="presParOf" srcId="{AA18CF71-D73C-864A-977B-A357B8D32A8F}" destId="{D0A595B6-CE96-064C-B319-A730650C1AA6}" srcOrd="2" destOrd="0" presId="urn:microsoft.com/office/officeart/2005/8/layout/process1"/>
    <dgm:cxn modelId="{D111E646-0356-C542-B0AB-FC5F28044E00}" type="presParOf" srcId="{AA18CF71-D73C-864A-977B-A357B8D32A8F}" destId="{073A9F58-F7C1-D046-A14D-01DB620DDB64}" srcOrd="3" destOrd="0" presId="urn:microsoft.com/office/officeart/2005/8/layout/process1"/>
    <dgm:cxn modelId="{39525691-4577-0C48-BAE2-EAFD1EC75078}" type="presParOf" srcId="{073A9F58-F7C1-D046-A14D-01DB620DDB64}" destId="{15B22A7E-CE9F-F245-A4EE-AA497416779C}" srcOrd="0" destOrd="0" presId="urn:microsoft.com/office/officeart/2005/8/layout/process1"/>
    <dgm:cxn modelId="{D1B70A9D-E344-CD40-A77C-82D268F96671}" type="presParOf" srcId="{AA18CF71-D73C-864A-977B-A357B8D32A8F}" destId="{BAFFF344-AEFF-5340-AF69-AA1903CCC5D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57CED-EA3F-294E-A210-31AE91C8CE77}">
      <dsp:nvSpPr>
        <dsp:cNvPr id="0" name=""/>
        <dsp:cNvSpPr/>
      </dsp:nvSpPr>
      <dsp:spPr>
        <a:xfrm>
          <a:off x="7644" y="1918700"/>
          <a:ext cx="2284894" cy="13709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Develop efficient algorithms utilizing machine learning for predictive analytics</a:t>
          </a:r>
          <a:endParaRPr lang="en-US" sz="1600" kern="1200" dirty="0"/>
        </a:p>
      </dsp:txBody>
      <dsp:txXfrm>
        <a:off x="47797" y="1958853"/>
        <a:ext cx="2204588" cy="1290630"/>
      </dsp:txXfrm>
    </dsp:sp>
    <dsp:sp modelId="{BD30F048-642C-B741-A142-56C0477A29A7}">
      <dsp:nvSpPr>
        <dsp:cNvPr id="0" name=""/>
        <dsp:cNvSpPr/>
      </dsp:nvSpPr>
      <dsp:spPr>
        <a:xfrm rot="12936">
          <a:off x="2521026" y="2326911"/>
          <a:ext cx="484400" cy="56665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500" kern="1200"/>
        </a:p>
      </dsp:txBody>
      <dsp:txXfrm>
        <a:off x="2521027" y="2439969"/>
        <a:ext cx="339080" cy="339991"/>
      </dsp:txXfrm>
    </dsp:sp>
    <dsp:sp modelId="{D0A595B6-CE96-064C-B319-A730650C1AA6}">
      <dsp:nvSpPr>
        <dsp:cNvPr id="0" name=""/>
        <dsp:cNvSpPr/>
      </dsp:nvSpPr>
      <dsp:spPr>
        <a:xfrm>
          <a:off x="3206496" y="1930737"/>
          <a:ext cx="2284894" cy="13709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Develop GE Current widgets, topology map widgets, service alerts</a:t>
          </a:r>
          <a:endParaRPr lang="en-US" sz="5400" kern="1200" dirty="0"/>
        </a:p>
      </dsp:txBody>
      <dsp:txXfrm>
        <a:off x="3246649" y="1970890"/>
        <a:ext cx="2204588" cy="1290630"/>
      </dsp:txXfrm>
    </dsp:sp>
    <dsp:sp modelId="{073A9F58-F7C1-D046-A14D-01DB620DDB64}">
      <dsp:nvSpPr>
        <dsp:cNvPr id="0" name=""/>
        <dsp:cNvSpPr/>
      </dsp:nvSpPr>
      <dsp:spPr>
        <a:xfrm rot="21587064">
          <a:off x="5719878" y="2326808"/>
          <a:ext cx="484400" cy="56665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500" kern="1200"/>
        </a:p>
      </dsp:txBody>
      <dsp:txXfrm>
        <a:off x="5719879" y="2440412"/>
        <a:ext cx="339080" cy="339991"/>
      </dsp:txXfrm>
    </dsp:sp>
    <dsp:sp modelId="{BAFFF344-AEFF-5340-AF69-AA1903CCC5DA}">
      <dsp:nvSpPr>
        <dsp:cNvPr id="0" name=""/>
        <dsp:cNvSpPr/>
      </dsp:nvSpPr>
      <dsp:spPr>
        <a:xfrm>
          <a:off x="6405348" y="1918700"/>
          <a:ext cx="2284894" cy="13709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Mobile phone real time alerts, car infotainment system widgets</a:t>
          </a:r>
          <a:endParaRPr lang="en-US" sz="1600" kern="1200" dirty="0"/>
        </a:p>
      </dsp:txBody>
      <dsp:txXfrm>
        <a:off x="6445501" y="1958853"/>
        <a:ext cx="2204588" cy="12906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jpg>
</file>

<file path=ppt/media/image12.jpg>
</file>

<file path=ppt/media/image13.png>
</file>

<file path=ppt/media/image14.tiff>
</file>

<file path=ppt/media/image15.png>
</file>

<file path=ppt/media/image16.png>
</file>

<file path=ppt/media/image17.png>
</file>

<file path=ppt/media/image18.jpeg>
</file>

<file path=ppt/media/image18.png>
</file>

<file path=ppt/media/image19.jpg>
</file>

<file path=ppt/media/image2.jpg>
</file>

<file path=ppt/media/image20.jpg>
</file>

<file path=ppt/media/image21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4892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7203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 pink">
    <p:bg>
      <p:bgPr>
        <a:solidFill>
          <a:srgbClr val="FD8E80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F0576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665225" y="2018025"/>
            <a:ext cx="4927500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l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854251" y="3922275"/>
            <a:ext cx="3815400" cy="993899"/>
          </a:xfrm>
          <a:prstGeom prst="rect">
            <a:avLst/>
          </a:prstGeom>
          <a:ln w="1143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Font typeface="Source Sans Pro"/>
              <a:buNone/>
              <a:defRPr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Font typeface="Source Sans Pro"/>
              <a:buNone/>
              <a:defRPr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Source Sans Pro"/>
              <a:buNone/>
              <a:defRPr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1" name="Shape 21"/>
          <p:cNvSpPr/>
          <p:nvPr/>
        </p:nvSpPr>
        <p:spPr>
          <a:xfrm>
            <a:off x="1139933" y="3640725"/>
            <a:ext cx="274800" cy="2748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teal">
    <p:bg>
      <p:bgPr>
        <a:solidFill>
          <a:srgbClr val="6CF3CE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181050" y="168450"/>
            <a:ext cx="8781899" cy="6521100"/>
          </a:xfrm>
          <a:prstGeom prst="rect">
            <a:avLst/>
          </a:prstGeom>
          <a:solidFill>
            <a:srgbClr val="00C5B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80050" y="274650"/>
            <a:ext cx="73838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80050" y="1600209"/>
            <a:ext cx="7383899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None/>
              <a:defRPr sz="32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480"/>
              </a:spcBef>
              <a:buClr>
                <a:srgbClr val="2F3848"/>
              </a:buClr>
              <a:buSzPct val="100000"/>
              <a:buFont typeface="Source Sans Pro"/>
              <a:buChar char="○"/>
              <a:defRPr sz="24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spcBef>
                <a:spcPts val="480"/>
              </a:spcBef>
              <a:buClr>
                <a:srgbClr val="2F3848"/>
              </a:buClr>
              <a:buSzPct val="100000"/>
              <a:buFont typeface="Source Sans Pro"/>
              <a:buChar char="■"/>
              <a:defRPr sz="24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buChar char="●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buChar char="○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buChar char="■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buChar char="●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buChar char="○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spcBef>
                <a:spcPts val="360"/>
              </a:spcBef>
              <a:buClr>
                <a:srgbClr val="2F3848"/>
              </a:buClr>
              <a:buSzPct val="100000"/>
              <a:buFont typeface="Source Sans Pro"/>
              <a:buChar char="■"/>
              <a:defRPr sz="1800">
                <a:solidFill>
                  <a:srgbClr val="2F384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7" r:id="rId2"/>
    <p:sldLayoutId id="2147483659" r:id="rId3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2.xml"/><Relationship Id="rId12" Type="http://schemas.openxmlformats.org/officeDocument/2006/relationships/diagramColors" Target="../diagrams/colors2.xml"/><Relationship Id="rId13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diagramData" Target="../diagrams/data2.xml"/><Relationship Id="rId10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png"/><Relationship Id="rId6" Type="http://schemas.openxmlformats.org/officeDocument/2006/relationships/image" Target="../media/image14.tiff"/><Relationship Id="rId7" Type="http://schemas.openxmlformats.org/officeDocument/2006/relationships/image" Target="../media/image1.png"/><Relationship Id="rId8" Type="http://schemas.microsoft.com/office/2007/relationships/hdphoto" Target="../media/hdphoto1.wdp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image" Target="../media/image19.jpg"/><Relationship Id="rId5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3"/>
          <p:cNvSpPr txBox="1">
            <a:spLocks/>
          </p:cNvSpPr>
          <p:nvPr/>
        </p:nvSpPr>
        <p:spPr>
          <a:xfrm>
            <a:off x="262842" y="124991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Problem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2773" y="2227055"/>
            <a:ext cx="83465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Clients do not have the capabilities </a:t>
            </a:r>
            <a:r>
              <a:rPr lang="en-US" sz="2400" dirty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to assess the values of their automotive assets to make business decisions.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 </a:t>
            </a:r>
            <a:endParaRPr lang="en-US" sz="2400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grpSp>
        <p:nvGrpSpPr>
          <p:cNvPr id="27" name="Shape 511"/>
          <p:cNvGrpSpPr/>
          <p:nvPr/>
        </p:nvGrpSpPr>
        <p:grpSpPr>
          <a:xfrm>
            <a:off x="3962821" y="4081503"/>
            <a:ext cx="2324143" cy="1968094"/>
            <a:chOff x="5275975" y="4344850"/>
            <a:chExt cx="470150" cy="398125"/>
          </a:xfrm>
        </p:grpSpPr>
        <p:sp>
          <p:nvSpPr>
            <p:cNvPr id="28" name="Shape 512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0" t="0" r="0" b="0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513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0" t="0" r="0" b="0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514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0" t="0" r="0" b="0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1" name="Shape 415"/>
          <p:cNvSpPr/>
          <p:nvPr/>
        </p:nvSpPr>
        <p:spPr>
          <a:xfrm>
            <a:off x="5191054" y="4420100"/>
            <a:ext cx="409939" cy="409939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510"/>
          <p:cNvSpPr/>
          <p:nvPr/>
        </p:nvSpPr>
        <p:spPr>
          <a:xfrm>
            <a:off x="2538249" y="4501911"/>
            <a:ext cx="810455" cy="810405"/>
          </a:xfrm>
          <a:custGeom>
            <a:avLst/>
            <a:gdLst/>
            <a:ahLst/>
            <a:cxnLst/>
            <a:rect l="0" t="0" r="0" b="0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14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  <p:sp>
        <p:nvSpPr>
          <p:cNvPr id="5" name="Shape 113"/>
          <p:cNvSpPr txBox="1">
            <a:spLocks/>
          </p:cNvSpPr>
          <p:nvPr/>
        </p:nvSpPr>
        <p:spPr>
          <a:xfrm>
            <a:off x="241577" y="124991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Price Plan from </a:t>
            </a:r>
            <a:r>
              <a:rPr lang="en-US" sz="4400" dirty="0" err="1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Predix.io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graphicFrame>
        <p:nvGraphicFramePr>
          <p:cNvPr id="9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127023"/>
              </p:ext>
            </p:extLst>
          </p:nvPr>
        </p:nvGraphicFramePr>
        <p:xfrm>
          <a:off x="0" y="1921474"/>
          <a:ext cx="9144000" cy="356492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86000"/>
                <a:gridCol w="2286000"/>
                <a:gridCol w="2286000"/>
                <a:gridCol w="2286000"/>
              </a:tblGrid>
              <a:tr h="48041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Service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Description 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Quantity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Price per month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671267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Predix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Machine/ Edge Manager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Number of managed sensors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1- 30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$10.00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90292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Predix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Asset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Domain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object instances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&lt; 250K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$4.00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480417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Predix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UAA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Tokens Issues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&lt; 100K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$2.00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671267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Predix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Analytics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Runtime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Memory usage &amp; Storage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0 - 100 per GB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hr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up to 5 GB Storage 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$10.00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- $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60.00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671267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Predix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</a:t>
                      </a:r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Timeseries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1m data points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ingested 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0-10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per million data points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$4.00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513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  <p:sp>
        <p:nvSpPr>
          <p:cNvPr id="5" name="Shape 113"/>
          <p:cNvSpPr txBox="1">
            <a:spLocks/>
          </p:cNvSpPr>
          <p:nvPr/>
        </p:nvSpPr>
        <p:spPr>
          <a:xfrm>
            <a:off x="241577" y="124991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Price Plan for Customers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0824768"/>
              </p:ext>
            </p:extLst>
          </p:nvPr>
        </p:nvGraphicFramePr>
        <p:xfrm>
          <a:off x="106325" y="1931686"/>
          <a:ext cx="8941982" cy="315610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70991"/>
                <a:gridCol w="4470991"/>
              </a:tblGrid>
              <a:tr h="526018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yuthaya" charset="-34"/>
                          <a:ea typeface="Ayuthaya" charset="-34"/>
                          <a:cs typeface="Ayuthaya" charset="-34"/>
                        </a:rPr>
                        <a:t>Automotix</a:t>
                      </a:r>
                      <a:r>
                        <a:rPr lang="en-US" baseline="0" dirty="0" smtClean="0">
                          <a:latin typeface="Ayuthaya" charset="-34"/>
                          <a:ea typeface="Ayuthaya" charset="-34"/>
                          <a:cs typeface="Ayuthaya" charset="-34"/>
                        </a:rPr>
                        <a:t> Standard Plan</a:t>
                      </a:r>
                      <a:endParaRPr lang="en-US" dirty="0"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yuthaya" charset="-34"/>
                          <a:ea typeface="Ayuthaya" charset="-34"/>
                          <a:cs typeface="Ayuthaya" charset="-34"/>
                        </a:rPr>
                        <a:t>Automotix</a:t>
                      </a:r>
                      <a:r>
                        <a:rPr lang="en-US" baseline="0" dirty="0" smtClean="0">
                          <a:latin typeface="Ayuthaya" charset="-34"/>
                          <a:ea typeface="Ayuthaya" charset="-34"/>
                          <a:cs typeface="Ayuthaya" charset="-34"/>
                        </a:rPr>
                        <a:t> Platinum Plan</a:t>
                      </a:r>
                      <a:endParaRPr lang="en-US" dirty="0"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60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Starting at $30.00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/ month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$55.00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/ month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60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Limited use </a:t>
                      </a:r>
                      <a:r>
                        <a:rPr lang="en-US" dirty="0" err="1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Predix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services 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Unlimited use of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Predix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services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60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Access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to limited analytics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Access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to all analytics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601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1 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TB database storage </a:t>
                      </a:r>
                      <a:endParaRPr lang="en-US" dirty="0" smtClean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5 TB of database storage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60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Community Support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Platinum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Support</a:t>
                      </a:r>
                      <a:endParaRPr lang="en-US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6452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  <p:sp>
        <p:nvSpPr>
          <p:cNvPr id="5" name="Shape 113"/>
          <p:cNvSpPr txBox="1">
            <a:spLocks/>
          </p:cNvSpPr>
          <p:nvPr/>
        </p:nvSpPr>
        <p:spPr>
          <a:xfrm>
            <a:off x="241577" y="124991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Financial Overview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2" y="1796482"/>
            <a:ext cx="8951495" cy="409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3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  <p:sp>
        <p:nvSpPr>
          <p:cNvPr id="5" name="Shape 113"/>
          <p:cNvSpPr txBox="1">
            <a:spLocks/>
          </p:cNvSpPr>
          <p:nvPr/>
        </p:nvSpPr>
        <p:spPr>
          <a:xfrm>
            <a:off x="229546" y="353591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Timeline 6-9 months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019588225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972542087"/>
              </p:ext>
            </p:extLst>
          </p:nvPr>
        </p:nvGraphicFramePr>
        <p:xfrm>
          <a:off x="229545" y="1396999"/>
          <a:ext cx="8697887" cy="5208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3077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  <p:sp>
        <p:nvSpPr>
          <p:cNvPr id="5" name="Shape 113"/>
          <p:cNvSpPr txBox="1">
            <a:spLocks/>
          </p:cNvSpPr>
          <p:nvPr/>
        </p:nvSpPr>
        <p:spPr>
          <a:xfrm>
            <a:off x="241577" y="124991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Moving Forward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99730" y="1617665"/>
            <a:ext cx="7804298" cy="4373173"/>
          </a:xfrm>
          <a:custGeom>
            <a:avLst/>
            <a:gdLst>
              <a:gd name="connsiteX0" fmla="*/ 0 w 7804298"/>
              <a:gd name="connsiteY0" fmla="*/ 2964968 h 4373173"/>
              <a:gd name="connsiteX1" fmla="*/ 3200400 w 7804298"/>
              <a:gd name="connsiteY1" fmla="*/ 4240875 h 4373173"/>
              <a:gd name="connsiteX2" fmla="*/ 2849526 w 7804298"/>
              <a:gd name="connsiteY2" fmla="*/ 136707 h 4373173"/>
              <a:gd name="connsiteX3" fmla="*/ 7804298 w 7804298"/>
              <a:gd name="connsiteY3" fmla="*/ 902251 h 4373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04298" h="4373173">
                <a:moveTo>
                  <a:pt x="0" y="2964968"/>
                </a:moveTo>
                <a:cubicBezTo>
                  <a:pt x="1362739" y="3838610"/>
                  <a:pt x="2725479" y="4712252"/>
                  <a:pt x="3200400" y="4240875"/>
                </a:cubicBezTo>
                <a:cubicBezTo>
                  <a:pt x="3675321" y="3769498"/>
                  <a:pt x="2082210" y="693144"/>
                  <a:pt x="2849526" y="136707"/>
                </a:cubicBezTo>
                <a:cubicBezTo>
                  <a:pt x="3616842" y="-419730"/>
                  <a:pt x="7804298" y="902251"/>
                  <a:pt x="7804298" y="902251"/>
                </a:cubicBezTo>
              </a:path>
            </a:pathLst>
          </a:cu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5693" y="5146159"/>
            <a:ext cx="1775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Phone App</a:t>
            </a:r>
            <a:endParaRPr lang="en-US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13752" y="5038437"/>
            <a:ext cx="2137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Route Recommendations</a:t>
            </a:r>
            <a:endParaRPr lang="en-US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59157" y="3127885"/>
            <a:ext cx="21371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Advanced Analytics with Machine Learning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97018" y="2051159"/>
            <a:ext cx="21371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3D Printed Engine Parts with Embedded Sensors</a:t>
            </a:r>
          </a:p>
        </p:txBody>
      </p:sp>
    </p:spTree>
    <p:extLst>
      <p:ext uri="{BB962C8B-B14F-4D97-AF65-F5344CB8AC3E}">
        <p14:creationId xmlns:p14="http://schemas.microsoft.com/office/powerpoint/2010/main" val="171946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497904"/>
              </p:ext>
            </p:extLst>
          </p:nvPr>
        </p:nvGraphicFramePr>
        <p:xfrm>
          <a:off x="154170" y="286869"/>
          <a:ext cx="8835660" cy="6370024"/>
        </p:xfrm>
        <a:graphic>
          <a:graphicData uri="http://schemas.openxmlformats.org/drawingml/2006/table">
            <a:tbl>
              <a:tblPr firstRow="1" bandRow="1">
                <a:tableStyleId>{285AC943-A9F1-4B39-98AF-796B1BCE6110}</a:tableStyleId>
              </a:tblPr>
              <a:tblGrid>
                <a:gridCol w="1472610"/>
                <a:gridCol w="1472610"/>
                <a:gridCol w="1472610"/>
                <a:gridCol w="1472610"/>
                <a:gridCol w="1472610"/>
                <a:gridCol w="1472610"/>
              </a:tblGrid>
              <a:tr h="737197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No Installation Needed</a:t>
                      </a:r>
                      <a:endParaRPr lang="en-US" sz="1200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Sensors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Give Benefit to Car Outside of App</a:t>
                      </a:r>
                      <a:endParaRPr lang="en-US" sz="1200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Protects</a:t>
                      </a: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 Car Data From Insurance Companies</a:t>
                      </a:r>
                      <a:endParaRPr lang="en-US" sz="1200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Provides Individualized Car Analytics</a:t>
                      </a:r>
                      <a:endParaRPr lang="en-US" sz="1200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yuthaya" charset="-34"/>
                          <a:ea typeface="Ayuthaya" charset="-34"/>
                          <a:cs typeface="Ayuthaya" charset="-34"/>
                        </a:rPr>
                        <a:t>Multiple Sensors Used</a:t>
                      </a:r>
                      <a:endParaRPr lang="en-US" sz="1200" dirty="0">
                        <a:solidFill>
                          <a:schemeClr val="bg1"/>
                        </a:solidFill>
                        <a:latin typeface="Ayuthaya" charset="-34"/>
                        <a:ea typeface="Ayuthaya" charset="-34"/>
                        <a:cs typeface="Ayuthaya" charset="-34"/>
                      </a:endParaRPr>
                    </a:p>
                  </a:txBody>
                  <a:tcPr/>
                </a:tc>
              </a:tr>
              <a:tr h="6933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6933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6933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9338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9338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9338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933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933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8" y="3172786"/>
            <a:ext cx="1461979" cy="68595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8" y="3858743"/>
            <a:ext cx="1461979" cy="68649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8" y="4565286"/>
            <a:ext cx="1461979" cy="69573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8" y="5270261"/>
            <a:ext cx="1461979" cy="68649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8" y="5979637"/>
            <a:ext cx="1461979" cy="68649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4167" y="1141172"/>
            <a:ext cx="1461980" cy="6709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7" y="1835032"/>
            <a:ext cx="1461980" cy="6772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7" y="2513210"/>
            <a:ext cx="1461980" cy="705181"/>
          </a:xfrm>
          <a:prstGeom prst="rect">
            <a:avLst/>
          </a:prstGeom>
        </p:spPr>
      </p:pic>
      <p:grpSp>
        <p:nvGrpSpPr>
          <p:cNvPr id="48" name="Shape 379"/>
          <p:cNvGrpSpPr/>
          <p:nvPr/>
        </p:nvGrpSpPr>
        <p:grpSpPr>
          <a:xfrm>
            <a:off x="2127431" y="1292387"/>
            <a:ext cx="368550" cy="368550"/>
            <a:chOff x="2594325" y="1627175"/>
            <a:chExt cx="440850" cy="440850"/>
          </a:xfrm>
        </p:grpSpPr>
        <p:sp>
          <p:nvSpPr>
            <p:cNvPr id="49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" name="Shape 379"/>
          <p:cNvGrpSpPr/>
          <p:nvPr/>
        </p:nvGrpSpPr>
        <p:grpSpPr>
          <a:xfrm>
            <a:off x="3647887" y="1292387"/>
            <a:ext cx="368550" cy="368550"/>
            <a:chOff x="2594325" y="1627175"/>
            <a:chExt cx="440850" cy="440850"/>
          </a:xfrm>
        </p:grpSpPr>
        <p:sp>
          <p:nvSpPr>
            <p:cNvPr id="53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" name="Shape 379"/>
          <p:cNvGrpSpPr/>
          <p:nvPr/>
        </p:nvGrpSpPr>
        <p:grpSpPr>
          <a:xfrm>
            <a:off x="5127998" y="1292387"/>
            <a:ext cx="368550" cy="368550"/>
            <a:chOff x="2594325" y="1627175"/>
            <a:chExt cx="440850" cy="440850"/>
          </a:xfrm>
        </p:grpSpPr>
        <p:sp>
          <p:nvSpPr>
            <p:cNvPr id="57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" name="Shape 379"/>
          <p:cNvGrpSpPr/>
          <p:nvPr/>
        </p:nvGrpSpPr>
        <p:grpSpPr>
          <a:xfrm>
            <a:off x="6582068" y="1292387"/>
            <a:ext cx="368550" cy="368550"/>
            <a:chOff x="2594325" y="1627175"/>
            <a:chExt cx="440850" cy="440850"/>
          </a:xfrm>
        </p:grpSpPr>
        <p:sp>
          <p:nvSpPr>
            <p:cNvPr id="61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4" name="Shape 379"/>
          <p:cNvGrpSpPr/>
          <p:nvPr/>
        </p:nvGrpSpPr>
        <p:grpSpPr>
          <a:xfrm>
            <a:off x="8093822" y="1292387"/>
            <a:ext cx="368550" cy="368550"/>
            <a:chOff x="2594325" y="1627175"/>
            <a:chExt cx="440850" cy="440850"/>
          </a:xfrm>
        </p:grpSpPr>
        <p:sp>
          <p:nvSpPr>
            <p:cNvPr id="65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" name="Shape 379"/>
          <p:cNvGrpSpPr/>
          <p:nvPr/>
        </p:nvGrpSpPr>
        <p:grpSpPr>
          <a:xfrm>
            <a:off x="6582068" y="1989385"/>
            <a:ext cx="368550" cy="368550"/>
            <a:chOff x="2594325" y="1627175"/>
            <a:chExt cx="440850" cy="440850"/>
          </a:xfrm>
        </p:grpSpPr>
        <p:sp>
          <p:nvSpPr>
            <p:cNvPr id="69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6" name="Shape 379"/>
          <p:cNvGrpSpPr/>
          <p:nvPr/>
        </p:nvGrpSpPr>
        <p:grpSpPr>
          <a:xfrm>
            <a:off x="6579518" y="2685882"/>
            <a:ext cx="368550" cy="368550"/>
            <a:chOff x="2594325" y="1627175"/>
            <a:chExt cx="440850" cy="440850"/>
          </a:xfrm>
        </p:grpSpPr>
        <p:sp>
          <p:nvSpPr>
            <p:cNvPr id="77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" name="Shape 379"/>
          <p:cNvGrpSpPr/>
          <p:nvPr/>
        </p:nvGrpSpPr>
        <p:grpSpPr>
          <a:xfrm>
            <a:off x="3585104" y="4017716"/>
            <a:ext cx="368550" cy="368550"/>
            <a:chOff x="2594325" y="1627175"/>
            <a:chExt cx="440850" cy="440850"/>
          </a:xfrm>
        </p:grpSpPr>
        <p:sp>
          <p:nvSpPr>
            <p:cNvPr id="81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" name="Shape 379"/>
          <p:cNvGrpSpPr/>
          <p:nvPr/>
        </p:nvGrpSpPr>
        <p:grpSpPr>
          <a:xfrm>
            <a:off x="6572938" y="4023633"/>
            <a:ext cx="368550" cy="368550"/>
            <a:chOff x="2594325" y="1627175"/>
            <a:chExt cx="440850" cy="440850"/>
          </a:xfrm>
        </p:grpSpPr>
        <p:sp>
          <p:nvSpPr>
            <p:cNvPr id="85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8" name="Shape 379"/>
          <p:cNvGrpSpPr/>
          <p:nvPr/>
        </p:nvGrpSpPr>
        <p:grpSpPr>
          <a:xfrm>
            <a:off x="8151506" y="4026192"/>
            <a:ext cx="368550" cy="368550"/>
            <a:chOff x="2594325" y="1627175"/>
            <a:chExt cx="440850" cy="440850"/>
          </a:xfrm>
        </p:grpSpPr>
        <p:sp>
          <p:nvSpPr>
            <p:cNvPr id="89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2" name="Shape 379"/>
          <p:cNvGrpSpPr/>
          <p:nvPr/>
        </p:nvGrpSpPr>
        <p:grpSpPr>
          <a:xfrm>
            <a:off x="5164739" y="4705996"/>
            <a:ext cx="368550" cy="368550"/>
            <a:chOff x="2594325" y="1627175"/>
            <a:chExt cx="440850" cy="440850"/>
          </a:xfrm>
        </p:grpSpPr>
        <p:sp>
          <p:nvSpPr>
            <p:cNvPr id="93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6" name="Shape 379"/>
          <p:cNvGrpSpPr/>
          <p:nvPr/>
        </p:nvGrpSpPr>
        <p:grpSpPr>
          <a:xfrm>
            <a:off x="5054231" y="6138610"/>
            <a:ext cx="368550" cy="368550"/>
            <a:chOff x="2594325" y="1627175"/>
            <a:chExt cx="440850" cy="440850"/>
          </a:xfrm>
        </p:grpSpPr>
        <p:sp>
          <p:nvSpPr>
            <p:cNvPr id="97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0" name="Shape 379"/>
          <p:cNvGrpSpPr/>
          <p:nvPr/>
        </p:nvGrpSpPr>
        <p:grpSpPr>
          <a:xfrm>
            <a:off x="5127998" y="5429234"/>
            <a:ext cx="368550" cy="368550"/>
            <a:chOff x="2594325" y="1627175"/>
            <a:chExt cx="440850" cy="440850"/>
          </a:xfrm>
        </p:grpSpPr>
        <p:sp>
          <p:nvSpPr>
            <p:cNvPr id="101" name="Shape 38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0" t="0" r="0" b="0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38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0" t="0" r="0" b="0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382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0" t="0" r="0" b="0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115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13"/>
          <p:cNvSpPr txBox="1">
            <a:spLocks/>
          </p:cNvSpPr>
          <p:nvPr/>
        </p:nvSpPr>
        <p:spPr>
          <a:xfrm>
            <a:off x="280830" y="120493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The Automotix Team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02379" y="2453829"/>
            <a:ext cx="1303917" cy="1316786"/>
          </a:xfrm>
          <a:prstGeom prst="ellipse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394" y="2453829"/>
            <a:ext cx="1300002" cy="1316787"/>
          </a:xfrm>
          <a:prstGeom prst="ellipse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0" t="16865" r="18905" b="19350"/>
          <a:stretch/>
        </p:blipFill>
        <p:spPr>
          <a:xfrm flipH="1">
            <a:off x="3803571" y="2430592"/>
            <a:ext cx="1385044" cy="1363259"/>
          </a:xfrm>
          <a:prstGeom prst="ellipse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214"/>
          <a:stretch/>
        </p:blipFill>
        <p:spPr>
          <a:xfrm rot="5400000">
            <a:off x="7593697" y="2400867"/>
            <a:ext cx="1316784" cy="1376234"/>
          </a:xfrm>
          <a:prstGeom prst="ellipse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/>
          <a:srcRect l="19761" t="13485" r="17778" b="25245"/>
          <a:stretch/>
        </p:blipFill>
        <p:spPr>
          <a:xfrm>
            <a:off x="5659790" y="2453829"/>
            <a:ext cx="1355847" cy="1316786"/>
          </a:xfrm>
          <a:prstGeom prst="ellipse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29304" y="3885020"/>
            <a:ext cx="1850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Inbar</a:t>
            </a:r>
            <a:r>
              <a:rPr lang="en-US" dirty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Kodesh</a:t>
            </a:r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29303" y="1691928"/>
            <a:ext cx="18500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Chief Commercial Officer</a:t>
            </a:r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57362" y="1635300"/>
            <a:ext cx="18500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Chief Operations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Officer</a:t>
            </a:r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757362" y="3885020"/>
            <a:ext cx="1850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Pallavi Bannai</a:t>
            </a:r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530667" y="1726469"/>
            <a:ext cx="18500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Chief Engineer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UI/UX</a:t>
            </a:r>
          </a:p>
          <a:p>
            <a:pPr algn="ctr"/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530667" y="3885020"/>
            <a:ext cx="19308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Fares Takieddine</a:t>
            </a:r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412680" y="3878523"/>
            <a:ext cx="1850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Shivani Chauhan</a:t>
            </a:r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327056" y="3878524"/>
            <a:ext cx="1850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Audrey Becker</a:t>
            </a:r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260009" y="1726469"/>
            <a:ext cx="18500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Chief Engineer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Product Manager</a:t>
            </a:r>
          </a:p>
          <a:p>
            <a:pPr algn="ctr"/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262743" y="1727856"/>
            <a:ext cx="18500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Chief Engineer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Architect</a:t>
            </a:r>
          </a:p>
          <a:p>
            <a:pPr algn="ctr"/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9069" y="4277340"/>
            <a:ext cx="18500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Stanford University</a:t>
            </a:r>
          </a:p>
          <a:p>
            <a:pPr algn="ctr"/>
            <a:endParaRPr lang="en-US" b="1" i="1" dirty="0" smtClean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 algn="ctr"/>
            <a:r>
              <a:rPr lang="en-US" b="1" i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Computer Science &amp; Economics</a:t>
            </a:r>
          </a:p>
          <a:p>
            <a:pPr algn="ctr"/>
            <a:endParaRPr lang="en-US" b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680602" y="4295614"/>
            <a:ext cx="18500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Carnegie Mellon University</a:t>
            </a:r>
          </a:p>
          <a:p>
            <a:pPr algn="ctr"/>
            <a:endParaRPr lang="en-US" b="1" i="1" dirty="0" smtClean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 algn="ctr"/>
            <a:r>
              <a:rPr lang="en-US" b="1" i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Electrical &amp; Computer Engineering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07427" y="4318858"/>
            <a:ext cx="18500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UIUC</a:t>
            </a:r>
          </a:p>
          <a:p>
            <a:pPr algn="ctr"/>
            <a:endParaRPr lang="en-US" b="1" i="1" dirty="0" smtClean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 algn="ctr"/>
            <a:endParaRPr lang="en-US" b="1" i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 algn="ctr"/>
            <a:r>
              <a:rPr lang="en-US" b="1" i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Computer Science &amp; Engineering</a:t>
            </a:r>
            <a:endParaRPr lang="en-US" b="1" i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457492" y="4328832"/>
            <a:ext cx="18500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MIT</a:t>
            </a:r>
          </a:p>
          <a:p>
            <a:pPr algn="ctr"/>
            <a:endParaRPr lang="en-US" b="1" i="1" dirty="0" smtClean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 algn="ctr"/>
            <a:endParaRPr lang="en-US" b="1" i="1" dirty="0" smtClean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 algn="ctr"/>
            <a:r>
              <a:rPr lang="en-US" b="1" i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Computer Science &amp; Engineering</a:t>
            </a:r>
            <a:endParaRPr lang="en-US" b="1" i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262744" y="4328832"/>
            <a:ext cx="18500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University of Cincinnati</a:t>
            </a:r>
          </a:p>
          <a:p>
            <a:pPr algn="ctr"/>
            <a:endParaRPr lang="en-US" b="1" i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 algn="ctr"/>
            <a:r>
              <a:rPr lang="en-US" b="1" i="1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Computer Science &amp; Mathematics</a:t>
            </a:r>
            <a:endParaRPr lang="en-US" b="1" i="1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27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  <p:sp>
        <p:nvSpPr>
          <p:cNvPr id="5" name="Shape 113"/>
          <p:cNvSpPr txBox="1">
            <a:spLocks/>
          </p:cNvSpPr>
          <p:nvPr/>
        </p:nvSpPr>
        <p:spPr>
          <a:xfrm>
            <a:off x="241577" y="124991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Solution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2773" y="2227055"/>
            <a:ext cx="83465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Automotix allows for users to receive a live evaluation of their vehicle based on current market trends.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Ayuthaya" charset="-34"/>
                <a:ea typeface="Ayuthaya" charset="-34"/>
                <a:cs typeface="Ayuthaya" charset="-34"/>
              </a:rPr>
              <a:t> </a:t>
            </a:r>
            <a:endParaRPr lang="en-US" sz="2400" dirty="0">
              <a:solidFill>
                <a:schemeClr val="bg1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grpSp>
        <p:nvGrpSpPr>
          <p:cNvPr id="10" name="Shape 511"/>
          <p:cNvGrpSpPr/>
          <p:nvPr/>
        </p:nvGrpSpPr>
        <p:grpSpPr>
          <a:xfrm>
            <a:off x="3977857" y="4081503"/>
            <a:ext cx="2324143" cy="1968094"/>
            <a:chOff x="5275975" y="4344850"/>
            <a:chExt cx="470150" cy="398125"/>
          </a:xfrm>
        </p:grpSpPr>
        <p:sp>
          <p:nvSpPr>
            <p:cNvPr id="11" name="Shape 512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0" t="0" r="0" b="0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513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0" t="0" r="0" b="0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514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0" t="0" r="0" b="0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" name="Shape 413"/>
          <p:cNvSpPr/>
          <p:nvPr/>
        </p:nvSpPr>
        <p:spPr>
          <a:xfrm>
            <a:off x="5229384" y="4420100"/>
            <a:ext cx="409939" cy="409939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508"/>
          <p:cNvSpPr/>
          <p:nvPr/>
        </p:nvSpPr>
        <p:spPr>
          <a:xfrm>
            <a:off x="2542878" y="4502481"/>
            <a:ext cx="809216" cy="809266"/>
          </a:xfrm>
          <a:custGeom>
            <a:avLst/>
            <a:gdLst/>
            <a:ahLst/>
            <a:cxnLst/>
            <a:rect l="0" t="0" r="0" b="0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45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  <p:sp>
        <p:nvSpPr>
          <p:cNvPr id="5" name="Shape 113"/>
          <p:cNvSpPr txBox="1">
            <a:spLocks/>
          </p:cNvSpPr>
          <p:nvPr/>
        </p:nvSpPr>
        <p:spPr>
          <a:xfrm>
            <a:off x="241577" y="124991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Bosch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635" y="688097"/>
            <a:ext cx="5397819" cy="493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40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55164" y="0"/>
            <a:ext cx="3487291" cy="1796483"/>
          </a:xfrm>
          <a:prstGeom prst="rect">
            <a:avLst/>
          </a:prstGeom>
        </p:spPr>
      </p:pic>
      <p:sp>
        <p:nvSpPr>
          <p:cNvPr id="5" name="Shape 113"/>
          <p:cNvSpPr txBox="1">
            <a:spLocks/>
          </p:cNvSpPr>
          <p:nvPr/>
        </p:nvSpPr>
        <p:spPr>
          <a:xfrm>
            <a:off x="241577" y="124991"/>
            <a:ext cx="67317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err="1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Predix</a:t>
            </a:r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 Service Flow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996" y="-95695"/>
            <a:ext cx="11143512" cy="861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62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3"/>
          <p:cNvSpPr txBox="1">
            <a:spLocks/>
          </p:cNvSpPr>
          <p:nvPr/>
        </p:nvSpPr>
        <p:spPr>
          <a:xfrm>
            <a:off x="229545" y="353591"/>
            <a:ext cx="9228994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4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Depreciation Formula</a:t>
            </a:r>
            <a:endParaRPr lang="en" sz="44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24012" y="2031112"/>
                <a:ext cx="9228994" cy="4804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  <a:ea typeface="Ayuthaya" charset="-34"/>
                          <a:cs typeface="Ayuthaya" charset="-34"/>
                        </a:rPr>
                        <m:t>𝐷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  <a:ea typeface="Ayuthaya" charset="-34"/>
                          <a:cs typeface="Ayuthaya" charset="-34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𝐶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𝑦</m:t>
                          </m:r>
                        </m:sub>
                      </m:sSub>
                      <m:d>
                        <m:d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sz="280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𝑒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28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  <a:ea typeface="Ayuthaya" charset="-34"/>
                                      <a:cs typeface="Ayuthaya" charset="-34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  <a:ea typeface="Ayuthaya" charset="-34"/>
                                      <a:cs typeface="Ayuthaya" charset="-34"/>
                                    </a:rPr>
                                    <m:t>−</m:t>
                                  </m:r>
                                  <m:r>
                                    <a:rPr lang="en-US" sz="28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  <a:ea typeface="Ayuthaya" charset="-34"/>
                                      <a:cs typeface="Ayuthaya" charset="-34"/>
                                    </a:rPr>
                                    <m:t>𝑡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  <a:ea typeface="Ayuthaya" charset="-34"/>
                          <a:cs typeface="Ayuthaya" charset="-34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𝐶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1−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𝑒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28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  <a:ea typeface="Ayuthaya" charset="-34"/>
                                      <a:cs typeface="Ayuthaya" charset="-34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  <a:ea typeface="Ayuthaya" charset="-34"/>
                                      <a:cs typeface="Ayuthaya" charset="-34"/>
                                    </a:rPr>
                                    <m:t>−</m:t>
                                  </m:r>
                                  <m:r>
                                    <a:rPr lang="en-US" sz="28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  <a:ea typeface="Ayuthaya" charset="-34"/>
                                      <a:cs typeface="Ayuthaya" charset="-34"/>
                                    </a:rPr>
                                    <m:t>𝑑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  <a:ea typeface="Ayuthaya" charset="-34"/>
                          <a:cs typeface="Ayuthaya" charset="-34"/>
                        </a:rPr>
                        <m:t>+</m:t>
                      </m:r>
                    </m:oMath>
                  </m:oMathPara>
                </a14:m>
                <a:endParaRPr lang="en-US" sz="2800" b="0" i="1" dirty="0" smtClean="0">
                  <a:solidFill>
                    <a:schemeClr val="bg1"/>
                  </a:solidFill>
                  <a:latin typeface="Cambria Math" charset="0"/>
                  <a:ea typeface="Ayuthaya" charset="-34"/>
                  <a:cs typeface="Ayuthaya" charset="-34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𝑉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𝑖</m:t>
                          </m:r>
                        </m:sub>
                        <m:sup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−1</m:t>
                          </m:r>
                        </m:sup>
                      </m:sSubSup>
                      <m:d>
                        <m:d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𝐵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∗</m:t>
                          </m:r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𝐵</m:t>
                          </m:r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Ayuthaya" charset="-34"/>
                                  <a:cs typeface="Ayuthaya" charset="-34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∗</m:t>
                          </m:r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𝑇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  <a:ea typeface="Ayuthaya" charset="-34"/>
                          <a:cs typeface="Ayuthaya" charset="-34"/>
                        </a:rPr>
                        <m:t>+(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𝐶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𝐻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  <a:ea typeface="Ayuthaya" charset="-34"/>
                          <a:cs typeface="Ayuthaya" charset="-34"/>
                        </a:rPr>
                        <m:t>∗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𝑃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𝐻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  <a:ea typeface="Ayuthaya" charset="-34"/>
                          <a:cs typeface="Ayuthaya" charset="-34"/>
                        </a:rPr>
                        <m:t>+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𝐶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𝐾</m:t>
                          </m:r>
                        </m:sub>
                      </m:sSub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𝑃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  <a:ea typeface="Ayuthaya" charset="-34"/>
                              <a:cs typeface="Ayuthaya" charset="-34"/>
                            </a:rPr>
                            <m:t>𝐾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  <a:ea typeface="Ayuthaya" charset="-34"/>
                          <a:cs typeface="Ayuthaya" charset="-34"/>
                        </a:rPr>
                        <m:t>)</m:t>
                      </m:r>
                    </m:oMath>
                  </m:oMathPara>
                </a14:m>
                <a:endParaRPr lang="en-US" sz="2800" dirty="0" smtClean="0">
                  <a:solidFill>
                    <a:schemeClr val="bg1"/>
                  </a:solidFill>
                  <a:latin typeface="Ayuthaya" charset="-34"/>
                  <a:ea typeface="Ayuthaya" charset="-34"/>
                  <a:cs typeface="Ayuthaya" charset="-34"/>
                </a:endParaRPr>
              </a:p>
              <a:p>
                <a:endParaRPr lang="en-US" sz="2000" i="1" dirty="0" smtClean="0">
                  <a:solidFill>
                    <a:schemeClr val="bg1"/>
                  </a:solidFill>
                  <a:latin typeface="Cambria Math" charset="0"/>
                  <a:ea typeface="Ayuthaya" charset="-34"/>
                  <a:cs typeface="Ayuthaya" charset="-34"/>
                </a:endParaRPr>
              </a:p>
              <a:p>
                <a:r>
                  <a:rPr lang="en-US" sz="2000" dirty="0" smtClean="0">
                    <a:solidFill>
                      <a:schemeClr val="bg1"/>
                    </a:solidFill>
                    <a:latin typeface="Ayuthaya" charset="-34"/>
                    <a:ea typeface="Ayuthaya" charset="-34"/>
                    <a:cs typeface="Ayuthaya" charset="-34"/>
                  </a:rPr>
                  <a:t>Car age + distance driven + maintenance + driving style </a:t>
                </a:r>
              </a:p>
              <a:p>
                <a:endParaRPr lang="en-US" sz="2000" dirty="0" smtClean="0">
                  <a:solidFill>
                    <a:schemeClr val="bg1"/>
                  </a:solidFill>
                  <a:latin typeface="Ayuthaya" charset="-34"/>
                  <a:ea typeface="Ayuthaya" charset="-34"/>
                  <a:cs typeface="Ayuthaya" charset="-34"/>
                </a:endParaRPr>
              </a:p>
              <a:p>
                <a:r>
                  <a:rPr lang="en-US" sz="2000" dirty="0" smtClean="0">
                    <a:solidFill>
                      <a:schemeClr val="bg1"/>
                    </a:solidFill>
                    <a:latin typeface="Ayuthaya" charset="-34"/>
                    <a:ea typeface="Ayuthaya" charset="-34"/>
                    <a:cs typeface="Ayuthaya" charset="-34"/>
                  </a:rPr>
                  <a:t>Over time these constants will be derived from real world sales figures.</a:t>
                </a:r>
              </a:p>
              <a:p>
                <a:endParaRPr lang="en-US" sz="2000" dirty="0" smtClean="0">
                  <a:solidFill>
                    <a:schemeClr val="bg1"/>
                  </a:solidFill>
                  <a:latin typeface="Ayuthaya" charset="-34"/>
                  <a:ea typeface="Ayuthaya" charset="-34"/>
                  <a:cs typeface="Ayuthaya" charset="-34"/>
                </a:endParaRPr>
              </a:p>
              <a:p>
                <a:r>
                  <a:rPr lang="en-US" sz="2000" dirty="0" smtClean="0">
                    <a:solidFill>
                      <a:schemeClr val="bg1"/>
                    </a:solidFill>
                    <a:latin typeface="Ayuthaya" charset="-34"/>
                    <a:ea typeface="Ayuthaya" charset="-34"/>
                    <a:cs typeface="Ayuthaya" charset="-34"/>
                  </a:rPr>
                  <a:t>This allows for a more complete understanding of a cars condition.</a:t>
                </a:r>
              </a:p>
              <a:p>
                <a:endParaRPr lang="en-US" sz="2000" dirty="0">
                  <a:solidFill>
                    <a:schemeClr val="bg1"/>
                  </a:solidFill>
                  <a:latin typeface="Ayuthaya" charset="-34"/>
                  <a:ea typeface="Ayuthaya" charset="-34"/>
                  <a:cs typeface="Ayuthaya" charset="-34"/>
                </a:endParaRPr>
              </a:p>
              <a:p>
                <a:endParaRPr lang="en-US" sz="2000" dirty="0" smtClean="0">
                  <a:solidFill>
                    <a:schemeClr val="bg1"/>
                  </a:solidFill>
                  <a:latin typeface="Ayuthaya" charset="-34"/>
                  <a:ea typeface="Ayuthaya" charset="-34"/>
                  <a:cs typeface="Ayuthaya" charset="-34"/>
                </a:endParaRPr>
              </a:p>
              <a:p>
                <a:endParaRPr lang="en-US" sz="2000" dirty="0">
                  <a:solidFill>
                    <a:schemeClr val="bg1"/>
                  </a:solidFill>
                  <a:latin typeface="Ayuthaya" charset="-34"/>
                  <a:ea typeface="Ayuthaya" charset="-34"/>
                  <a:cs typeface="Ayuthaya" charset="-34"/>
                </a:endParaRPr>
              </a:p>
              <a:p>
                <a:endParaRPr lang="en-US" sz="2400" dirty="0">
                  <a:solidFill>
                    <a:schemeClr val="bg1"/>
                  </a:solidFill>
                  <a:latin typeface="Ayuthaya" charset="-34"/>
                  <a:ea typeface="Ayuthaya" charset="-34"/>
                  <a:cs typeface="Ayuthaya" charset="-34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012" y="2031112"/>
                <a:ext cx="9228994" cy="4804329"/>
              </a:xfrm>
              <a:prstGeom prst="rect">
                <a:avLst/>
              </a:prstGeom>
              <a:blipFill rotWithShape="0">
                <a:blip r:embed="rId3"/>
                <a:stretch>
                  <a:fillRect l="-6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15322" y="-76317"/>
            <a:ext cx="3487291" cy="179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7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/>
        </p:nvSpPr>
        <p:spPr>
          <a:xfrm>
            <a:off x="124691" y="372138"/>
            <a:ext cx="8902930" cy="6086851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78" y="684644"/>
            <a:ext cx="8249362" cy="45550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13"/>
          <p:cNvSpPr txBox="1">
            <a:spLocks/>
          </p:cNvSpPr>
          <p:nvPr/>
        </p:nvSpPr>
        <p:spPr>
          <a:xfrm>
            <a:off x="241577" y="124991"/>
            <a:ext cx="8758044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5B9"/>
              </a:buClr>
              <a:buSzPct val="100000"/>
              <a:buFont typeface="Source Sans Pro"/>
              <a:buNone/>
              <a:defRPr sz="2400" b="1" i="0" u="none" strike="noStrike" cap="none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Clr>
                <a:srgbClr val="00C5B9"/>
              </a:buClr>
              <a:buSzPct val="100000"/>
              <a:buFont typeface="Source Sans Pro"/>
              <a:buNone/>
              <a:defRPr sz="2400" b="1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algn="l"/>
            <a:r>
              <a:rPr lang="en-US" sz="4000" dirty="0" smtClean="0">
                <a:solidFill>
                  <a:srgbClr val="FFFFFF"/>
                </a:solidFill>
                <a:latin typeface="Ayuthaya" charset="-34"/>
                <a:ea typeface="Ayuthaya" charset="-34"/>
                <a:cs typeface="Ayuthaya" charset="-34"/>
              </a:rPr>
              <a:t> User A    User B    User C </a:t>
            </a:r>
            <a:endParaRPr lang="en" sz="4000" dirty="0">
              <a:solidFill>
                <a:srgbClr val="FFFFFF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2001"/>
            <a:ext cx="3042537" cy="220645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537" y="2112001"/>
            <a:ext cx="3187702" cy="22064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239" y="2112002"/>
            <a:ext cx="2913761" cy="218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5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ned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</TotalTime>
  <Words>429</Words>
  <Application>Microsoft Macintosh PowerPoint</Application>
  <PresentationFormat>On-screen Show (4:3)</PresentationFormat>
  <Paragraphs>106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Ayuthaya</vt:lpstr>
      <vt:lpstr>Cambria Math</vt:lpstr>
      <vt:lpstr>Source Sans Pro</vt:lpstr>
      <vt:lpstr>Arial</vt:lpstr>
      <vt:lpstr>Benedick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79</cp:revision>
  <dcterms:modified xsi:type="dcterms:W3CDTF">2017-08-03T15:21:30Z</dcterms:modified>
</cp:coreProperties>
</file>